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3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293" r:id="rId23"/>
    <p:sldId id="369" r:id="rId24"/>
    <p:sldId id="294" r:id="rId25"/>
    <p:sldId id="295" r:id="rId26"/>
    <p:sldId id="296" r:id="rId27"/>
    <p:sldId id="336" r:id="rId28"/>
    <p:sldId id="297" r:id="rId29"/>
    <p:sldId id="361" r:id="rId30"/>
    <p:sldId id="362" r:id="rId31"/>
    <p:sldId id="360" r:id="rId32"/>
    <p:sldId id="298" r:id="rId33"/>
    <p:sldId id="299" r:id="rId34"/>
    <p:sldId id="300" r:id="rId35"/>
    <p:sldId id="301" r:id="rId36"/>
    <p:sldId id="355" r:id="rId37"/>
    <p:sldId id="356" r:id="rId38"/>
    <p:sldId id="357" r:id="rId39"/>
    <p:sldId id="321" r:id="rId40"/>
    <p:sldId id="322" r:id="rId41"/>
    <p:sldId id="323" r:id="rId42"/>
    <p:sldId id="302" r:id="rId43"/>
    <p:sldId id="363" r:id="rId44"/>
    <p:sldId id="364" r:id="rId45"/>
    <p:sldId id="366" r:id="rId46"/>
    <p:sldId id="337" r:id="rId47"/>
    <p:sldId id="304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38" r:id="rId56"/>
    <p:sldId id="310" r:id="rId57"/>
    <p:sldId id="317" r:id="rId58"/>
    <p:sldId id="318" r:id="rId59"/>
    <p:sldId id="319" r:id="rId60"/>
    <p:sldId id="320" r:id="rId61"/>
    <p:sldId id="324" r:id="rId62"/>
    <p:sldId id="367" r:id="rId63"/>
    <p:sldId id="368" r:id="rId64"/>
    <p:sldId id="343" r:id="rId65"/>
    <p:sldId id="345" r:id="rId66"/>
    <p:sldId id="344" r:id="rId67"/>
    <p:sldId id="346" r:id="rId68"/>
    <p:sldId id="347" r:id="rId69"/>
    <p:sldId id="349" r:id="rId70"/>
    <p:sldId id="351" r:id="rId71"/>
    <p:sldId id="284" r:id="rId72"/>
  </p:sldIdLst>
  <p:sldSz cx="9144000" cy="5143500" type="screen16x9"/>
  <p:notesSz cx="6858000" cy="9144000"/>
  <p:embeddedFontLst>
    <p:embeddedFont>
      <p:font typeface="Saira Semi Condensed" panose="020B0604020202020204" charset="0"/>
      <p:regular r:id="rId74"/>
      <p:bold r:id="rId75"/>
    </p:embeddedFont>
    <p:embeddedFont>
      <p:font typeface="Saira SemiCondensed Medium" panose="020B0604020202020204" charset="0"/>
      <p:regular r:id="rId76"/>
      <p:bold r:id="rId77"/>
    </p:embeddedFont>
    <p:embeddedFont>
      <p:font typeface="Cambria" panose="02040503050406030204" pitchFamily="18" charset="0"/>
      <p:regular r:id="rId78"/>
      <p:bold r:id="rId79"/>
      <p:italic r:id="rId80"/>
      <p:boldItalic r:id="rId81"/>
    </p:embeddedFont>
    <p:embeddedFont>
      <p:font typeface="Titillium Web" panose="020B0604020202020204" charset="0"/>
      <p:regular r:id="rId82"/>
      <p:bold r:id="rId83"/>
      <p:italic r:id="rId84"/>
      <p:boldItalic r:id="rId85"/>
    </p:embeddedFont>
    <p:embeddedFont>
      <p:font typeface="Cambria Math" panose="02040503050406030204" pitchFamily="18" charset="0"/>
      <p:regular r:id="rId86"/>
    </p:embeddedFont>
    <p:embeddedFont>
      <p:font typeface="B Nazanin" panose="00000400000000000000" pitchFamily="2" charset="-78"/>
      <p:regular r:id="rId87"/>
      <p:bold r:id="rId88"/>
    </p:embeddedFont>
    <p:embeddedFont>
      <p:font typeface="Monotype Corsiva" panose="03010101010201010101" pitchFamily="66" charset="0"/>
      <p:italic r:id="rId89"/>
    </p:embeddedFont>
    <p:embeddedFont>
      <p:font typeface="Inria Sans" panose="020B0604020202020204" charset="0"/>
      <p:regular r:id="rId90"/>
      <p:bold r:id="rId91"/>
      <p:italic r:id="rId92"/>
      <p:boldItalic r:id="rId93"/>
    </p:embeddedFont>
    <p:embeddedFont>
      <p:font typeface="Inria Sans Light" panose="020B060402020202020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D8A0"/>
    <a:srgbClr val="FF9900"/>
    <a:srgbClr val="FB7A65"/>
    <a:srgbClr val="6BF5EC"/>
    <a:srgbClr val="FFF218"/>
    <a:srgbClr val="A7F5B8"/>
    <a:srgbClr val="10E7D9"/>
    <a:srgbClr val="FFFFCC"/>
    <a:srgbClr val="F9F185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656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44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115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29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42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44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61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9724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0077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294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7286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3192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591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8267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80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6159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5727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61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0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3" Type="http://schemas.openxmlformats.org/officeDocument/2006/relationships/image" Target="../media/image260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311.png"/><Relationship Id="rId15" Type="http://schemas.openxmlformats.org/officeDocument/2006/relationships/image" Target="../media/image370.png"/><Relationship Id="rId10" Type="http://schemas.openxmlformats.org/officeDocument/2006/relationships/image" Target="../media/image320.png"/><Relationship Id="rId19" Type="http://schemas.openxmlformats.org/officeDocument/2006/relationships/image" Target="../media/image41.png"/><Relationship Id="rId4" Type="http://schemas.openxmlformats.org/officeDocument/2006/relationships/image" Target="../media/image27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Relationship Id="rId2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0.png"/><Relationship Id="rId5" Type="http://schemas.openxmlformats.org/officeDocument/2006/relationships/image" Target="../media/image851.png"/><Relationship Id="rId4" Type="http://schemas.openxmlformats.org/officeDocument/2006/relationships/image" Target="../media/image8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86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8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94.png"/><Relationship Id="rId7" Type="http://schemas.openxmlformats.org/officeDocument/2006/relationships/image" Target="../media/image124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122.png"/><Relationship Id="rId10" Type="http://schemas.openxmlformats.org/officeDocument/2006/relationships/image" Target="../media/image21.png"/><Relationship Id="rId4" Type="http://schemas.openxmlformats.org/officeDocument/2006/relationships/image" Target="../media/image121.png"/><Relationship Id="rId9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0.png"/><Relationship Id="rId26" Type="http://schemas.openxmlformats.org/officeDocument/2006/relationships/image" Target="../media/image149.png"/><Relationship Id="rId3" Type="http://schemas.openxmlformats.org/officeDocument/2006/relationships/image" Target="../media/image1261.png"/><Relationship Id="rId21" Type="http://schemas.openxmlformats.org/officeDocument/2006/relationships/image" Target="../media/image144.png"/><Relationship Id="rId34" Type="http://schemas.openxmlformats.org/officeDocument/2006/relationships/image" Target="../media/image158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39.png"/><Relationship Id="rId25" Type="http://schemas.openxmlformats.org/officeDocument/2006/relationships/image" Target="../media/image148.png"/><Relationship Id="rId33" Type="http://schemas.openxmlformats.org/officeDocument/2006/relationships/image" Target="../media/image157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25.png"/><Relationship Id="rId20" Type="http://schemas.openxmlformats.org/officeDocument/2006/relationships/image" Target="../media/image143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6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2.png"/><Relationship Id="rId36" Type="http://schemas.openxmlformats.org/officeDocument/2006/relationships/image" Target="../media/image161.png"/><Relationship Id="rId10" Type="http://schemas.openxmlformats.org/officeDocument/2006/relationships/image" Target="../media/image133.png"/><Relationship Id="rId19" Type="http://schemas.openxmlformats.org/officeDocument/2006/relationships/image" Target="../media/image141.png"/><Relationship Id="rId31" Type="http://schemas.openxmlformats.org/officeDocument/2006/relationships/image" Target="../media/image155.png"/><Relationship Id="rId4" Type="http://schemas.openxmlformats.org/officeDocument/2006/relationships/image" Target="../media/image1271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3.emf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01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1.png"/><Relationship Id="rId5" Type="http://schemas.openxmlformats.org/officeDocument/2006/relationships/image" Target="../media/image920.png"/><Relationship Id="rId10" Type="http://schemas.openxmlformats.org/officeDocument/2006/relationships/image" Target="../media/image951.png"/><Relationship Id="rId4" Type="http://schemas.openxmlformats.org/officeDocument/2006/relationships/image" Target="../media/image910.png"/><Relationship Id="rId9" Type="http://schemas.openxmlformats.org/officeDocument/2006/relationships/image" Target="../media/image9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950.png"/><Relationship Id="rId7" Type="http://schemas.openxmlformats.org/officeDocument/2006/relationships/image" Target="../media/image9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10" Type="http://schemas.openxmlformats.org/officeDocument/2006/relationships/image" Target="../media/image1020.png"/><Relationship Id="rId4" Type="http://schemas.openxmlformats.org/officeDocument/2006/relationships/image" Target="../media/image960.png"/><Relationship Id="rId9" Type="http://schemas.openxmlformats.org/officeDocument/2006/relationships/image" Target="../media/image10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62.png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0.png"/><Relationship Id="rId11" Type="http://schemas.openxmlformats.org/officeDocument/2006/relationships/image" Target="../media/image110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Relationship Id="rId9" Type="http://schemas.openxmlformats.org/officeDocument/2006/relationships/image" Target="../media/image10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3" Type="http://schemas.openxmlformats.org/officeDocument/2006/relationships/image" Target="../media/image1160.png"/><Relationship Id="rId7" Type="http://schemas.openxmlformats.org/officeDocument/2006/relationships/image" Target="../media/image12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0.png"/><Relationship Id="rId5" Type="http://schemas.openxmlformats.org/officeDocument/2006/relationships/image" Target="../media/image1180.png"/><Relationship Id="rId4" Type="http://schemas.openxmlformats.org/officeDocument/2006/relationships/image" Target="../media/image11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7" Type="http://schemas.openxmlformats.org/officeDocument/2006/relationships/image" Target="../media/image12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90.png"/><Relationship Id="rId3" Type="http://schemas.openxmlformats.org/officeDocument/2006/relationships/image" Target="../media/image1290.png"/><Relationship Id="rId7" Type="http://schemas.openxmlformats.org/officeDocument/2006/relationships/image" Target="../media/image1330.png"/><Relationship Id="rId12" Type="http://schemas.openxmlformats.org/officeDocument/2006/relationships/image" Target="../media/image13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0.png"/><Relationship Id="rId11" Type="http://schemas.openxmlformats.org/officeDocument/2006/relationships/image" Target="../media/image1370.png"/><Relationship Id="rId5" Type="http://schemas.openxmlformats.org/officeDocument/2006/relationships/image" Target="../media/image1311.png"/><Relationship Id="rId10" Type="http://schemas.openxmlformats.org/officeDocument/2006/relationships/image" Target="../media/image1360.png"/><Relationship Id="rId4" Type="http://schemas.openxmlformats.org/officeDocument/2006/relationships/image" Target="../media/image1300.png"/><Relationship Id="rId9" Type="http://schemas.openxmlformats.org/officeDocument/2006/relationships/image" Target="../media/image13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166.jpg"/><Relationship Id="rId7" Type="http://schemas.openxmlformats.org/officeDocument/2006/relationships/image" Target="../media/image17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jpg"/><Relationship Id="rId10" Type="http://schemas.openxmlformats.org/officeDocument/2006/relationships/image" Target="../media/image173.jpg"/><Relationship Id="rId4" Type="http://schemas.openxmlformats.org/officeDocument/2006/relationships/image" Target="../media/image167.jpg"/><Relationship Id="rId9" Type="http://schemas.openxmlformats.org/officeDocument/2006/relationships/image" Target="../media/image17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rpstack.i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Dr.Mehdi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30150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" grpId="0" animBg="1"/>
      <p:bldP spid="21" grpId="0" build="p"/>
      <p:bldP spid="22" grpId="0" animBg="1"/>
      <p:bldP spid="23" grpId="0" build="p"/>
      <p:bldP spid="24" grpId="0" animBg="1"/>
      <p:bldP spid="25" grpId="0" build="p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14973" y="2970445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922593" y="1895218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62425" y="341051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51692" y="3172993"/>
            <a:ext cx="1281491" cy="1629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0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 animBg="1"/>
      <p:bldP spid="58" grpId="0" animBg="1"/>
      <p:bldP spid="111" grpId="0" build="p"/>
      <p:bldP spid="112" grpId="0" build="p"/>
      <p:bldP spid="113" grpId="0" build="p"/>
      <p:bldP spid="114" grpId="0" build="p"/>
      <p:bldP spid="115" grpId="0" build="p"/>
      <p:bldP spid="12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Node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2" grpId="0" animBg="1"/>
      <p:bldP spid="71" grpId="0" animBg="1"/>
      <p:bldP spid="9" grpId="0" animBg="1"/>
      <p:bldP spid="61" grpId="0" animBg="1"/>
      <p:bldP spid="63" grpId="0" animBg="1"/>
      <p:bldP spid="65" grpId="0" animBg="1"/>
      <p:bldP spid="69" grpId="0" animBg="1"/>
      <p:bldP spid="77" grpId="0" animBg="1"/>
      <p:bldP spid="78" grpId="0" animBg="1"/>
      <p:bldP spid="80" grpId="0" animBg="1"/>
      <p:bldP spid="21" grpId="0" animBg="1"/>
      <p:bldP spid="2" grpId="0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3" grpId="0"/>
      <p:bldP spid="43" grpId="0"/>
      <p:bldP spid="64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Backscer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EnabalingThe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111205" y="1314335"/>
            <a:ext cx="7119722" cy="3299880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3" grpId="0" animBg="1"/>
      <p:bldP spid="27" grpId="0" animBg="1"/>
      <p:bldP spid="30" grpId="0" animBg="1"/>
      <p:bldP spid="32" grpId="0" animBg="1"/>
      <p:bldP spid="35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9794" y="2588775"/>
            <a:ext cx="3771142" cy="1111546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415877" y="2985176"/>
            <a:ext cx="721148" cy="38514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bg1"/>
                </a:solidFill>
              </a:rPr>
              <a:t>Channel Encoder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7385" y="3171879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463230" y="2763690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189498" y="3171854"/>
            <a:ext cx="367790" cy="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27019" y="2979284"/>
            <a:ext cx="1170153" cy="38514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1">
                    <a:lumMod val="50000"/>
                  </a:schemeClr>
                </a:solidFill>
              </a:rPr>
              <a:t>Modulator</a:t>
            </a:r>
            <a:endParaRPr 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02532" y="3171854"/>
            <a:ext cx="4516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539577" y="2289201"/>
                <a:ext cx="147675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77" y="2289201"/>
                <a:ext cx="1476751" cy="161583"/>
              </a:xfrm>
              <a:prstGeom prst="rect">
                <a:avLst/>
              </a:prstGeom>
              <a:blipFill rotWithShape="0">
                <a:blip r:embed="rId3"/>
                <a:stretch>
                  <a:fillRect l="-826" t="-3846" r="-2893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702063" y="1661788"/>
            <a:ext cx="0" cy="538807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63178" y="2122476"/>
            <a:ext cx="1354787" cy="65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896054" y="2005730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054" y="2005730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1739" r="-2608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68331" y="165307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1" y="1653073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Elbow Connector 22"/>
          <p:cNvCxnSpPr/>
          <p:nvPr/>
        </p:nvCxnSpPr>
        <p:spPr>
          <a:xfrm>
            <a:off x="702063" y="1907780"/>
            <a:ext cx="519823" cy="21437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>
            <a:off x="1207078" y="1920995"/>
            <a:ext cx="516277" cy="19464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207078" y="1907780"/>
            <a:ext cx="0" cy="231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85466" y="1949985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66" y="1949985"/>
                <a:ext cx="100989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25000" r="-3125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013320" y="1941500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20" y="1941500"/>
                <a:ext cx="100989" cy="138499"/>
              </a:xfrm>
              <a:prstGeom prst="rect">
                <a:avLst/>
              </a:prstGeom>
              <a:blipFill rotWithShape="0">
                <a:blip r:embed="rId7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267572" y="1949985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72" y="1949985"/>
                <a:ext cx="100989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/>
          <p:nvPr/>
        </p:nvCxnSpPr>
        <p:spPr>
          <a:xfrm>
            <a:off x="2576499" y="1693565"/>
            <a:ext cx="0" cy="538807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770490" y="2037507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90" y="2037507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342767" y="168485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767" y="1684850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191" y="1737813"/>
            <a:ext cx="248741" cy="30885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 flipV="1">
            <a:off x="2422979" y="2142598"/>
            <a:ext cx="1354787" cy="65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3678" y="1737813"/>
            <a:ext cx="248741" cy="3088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084" y="1737813"/>
            <a:ext cx="248741" cy="30885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571" y="1737813"/>
            <a:ext cx="248741" cy="308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2016" y="1576997"/>
            <a:ext cx="3428159" cy="54516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5140577" y="1456949"/>
            <a:ext cx="0" cy="824302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21744" y="2089128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744" y="2089128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906311" y="1447798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11" y="1447798"/>
                <a:ext cx="145873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0833" r="-25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44" idx="1"/>
          </p:cNvCxnSpPr>
          <p:nvPr/>
        </p:nvCxnSpPr>
        <p:spPr>
          <a:xfrm flipH="1">
            <a:off x="4987058" y="2181461"/>
            <a:ext cx="3934686" cy="100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76968" y="2421939"/>
            <a:ext cx="0" cy="824302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8958135" y="3054118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135" y="3054118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942702" y="2412788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702" y="2412788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>
            <a:stCxn id="62" idx="1"/>
          </p:cNvCxnSpPr>
          <p:nvPr/>
        </p:nvCxnSpPr>
        <p:spPr>
          <a:xfrm flipH="1">
            <a:off x="5023449" y="3146451"/>
            <a:ext cx="3934686" cy="100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5363" y="2505122"/>
            <a:ext cx="3411204" cy="57106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40577" y="3493323"/>
            <a:ext cx="0" cy="824302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921744" y="4125502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744" y="4125502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906311" y="3484172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11" y="3484172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/>
          <p:cNvCxnSpPr>
            <a:stCxn id="66" idx="1"/>
          </p:cNvCxnSpPr>
          <p:nvPr/>
        </p:nvCxnSpPr>
        <p:spPr>
          <a:xfrm flipH="1">
            <a:off x="4987058" y="4217835"/>
            <a:ext cx="3934686" cy="100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5363" y="3601693"/>
            <a:ext cx="3374812" cy="552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605494" y="2207596"/>
                <a:ext cx="32060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𝑨𝑺𝑲</m:t>
                      </m:r>
                    </m:oMath>
                  </m:oMathPara>
                </a14:m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94" y="2207596"/>
                <a:ext cx="320601" cy="169277"/>
              </a:xfrm>
              <a:prstGeom prst="rect">
                <a:avLst/>
              </a:prstGeom>
              <a:blipFill rotWithShape="0">
                <a:blip r:embed="rId14"/>
                <a:stretch>
                  <a:fillRect l="-9615" r="-961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32168" y="3183577"/>
                <a:ext cx="31739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𝑭𝑺𝑲</m:t>
                      </m:r>
                    </m:oMath>
                  </m:oMathPara>
                </a14:m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168" y="3183577"/>
                <a:ext cx="317395" cy="169277"/>
              </a:xfrm>
              <a:prstGeom prst="rect">
                <a:avLst/>
              </a:prstGeom>
              <a:blipFill rotWithShape="0">
                <a:blip r:embed="rId15"/>
                <a:stretch>
                  <a:fillRect l="-9615" r="-961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651211" y="4250083"/>
                <a:ext cx="32380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𝑷𝑺𝑲</m:t>
                      </m:r>
                    </m:oMath>
                  </m:oMathPara>
                </a14:m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211" y="4250083"/>
                <a:ext cx="323807" cy="169277"/>
              </a:xfrm>
              <a:prstGeom prst="rect">
                <a:avLst/>
              </a:prstGeom>
              <a:blipFill rotWithShape="0">
                <a:blip r:embed="rId16"/>
                <a:stretch>
                  <a:fillRect l="-9434" r="-943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20" grpId="0"/>
      <p:bldP spid="26" grpId="0" animBg="1"/>
      <p:bldP spid="27" grpId="0"/>
      <p:bldP spid="34" grpId="0"/>
      <p:bldP spid="35" grpId="0"/>
      <p:bldP spid="52" grpId="0"/>
      <p:bldP spid="53" grpId="0"/>
      <p:bldP spid="54" grpId="0"/>
      <p:bldP spid="57" grpId="0"/>
      <p:bldP spid="58" grpId="0"/>
      <p:bldP spid="44" grpId="0"/>
      <p:bldP spid="45" grpId="0"/>
      <p:bldP spid="62" grpId="0"/>
      <p:bldP spid="63" grpId="0"/>
      <p:bldP spid="66" grpId="0"/>
      <p:bldP spid="67" grpId="0"/>
      <p:bldP spid="70" grpId="0"/>
      <p:bldP spid="71" grpId="0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448838" y="2907431"/>
            <a:ext cx="709106" cy="348642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Channel Encoder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4069" y="3091757"/>
            <a:ext cx="725033" cy="5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602673" y="2713234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05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05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06386" y="3097605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24941" y="2898440"/>
            <a:ext cx="878371" cy="386635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Modulator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047084" y="3341299"/>
            <a:ext cx="1" cy="236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584218" y="3627756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Spreading Generator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9152" y="2657192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  <a:latin typeface="Inria Sans" panose="020B0604020202020204" charset="0"/>
              </a:rPr>
              <a:t>LoRa Node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964996" y="3395338"/>
            <a:ext cx="689197" cy="3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539577" y="2289201"/>
                <a:ext cx="147675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577" y="2289201"/>
                <a:ext cx="1476751" cy="161583"/>
              </a:xfrm>
              <a:prstGeom prst="rect">
                <a:avLst/>
              </a:prstGeom>
              <a:blipFill rotWithShape="0">
                <a:blip r:embed="rId3"/>
                <a:stretch>
                  <a:fillRect l="-826" t="-3846" r="-2893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02063" y="1661788"/>
            <a:ext cx="0" cy="538807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63178" y="2122476"/>
            <a:ext cx="1354787" cy="65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96054" y="2005730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054" y="2005730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1739" r="-2608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331" y="165307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1" y="1653073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/>
          <p:cNvCxnSpPr/>
          <p:nvPr/>
        </p:nvCxnSpPr>
        <p:spPr>
          <a:xfrm>
            <a:off x="702063" y="1907780"/>
            <a:ext cx="519823" cy="21437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1207078" y="1920995"/>
            <a:ext cx="516277" cy="19464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07078" y="1907780"/>
            <a:ext cx="0" cy="231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85466" y="1949985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66" y="1949985"/>
                <a:ext cx="100989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25000" r="-3125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13320" y="1941500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20" y="1941500"/>
                <a:ext cx="100989" cy="138499"/>
              </a:xfrm>
              <a:prstGeom prst="rect">
                <a:avLst/>
              </a:prstGeom>
              <a:blipFill rotWithShape="0">
                <a:blip r:embed="rId7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267572" y="1949985"/>
                <a:ext cx="10098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9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72" y="1949985"/>
                <a:ext cx="100989" cy="138499"/>
              </a:xfrm>
              <a:prstGeom prst="rect">
                <a:avLst/>
              </a:prstGeom>
              <a:blipFill rotWithShape="0">
                <a:blip r:embed="rId6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2576499" y="1693565"/>
            <a:ext cx="0" cy="538807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770490" y="2037507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90" y="2037507"/>
                <a:ext cx="139462" cy="184666"/>
              </a:xfrm>
              <a:prstGeom prst="rect">
                <a:avLst/>
              </a:prstGeom>
              <a:blipFill rotWithShape="0">
                <a:blip r:embed="rId4"/>
                <a:stretch>
                  <a:fillRect l="-22727" r="-31818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342767" y="168485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767" y="1684850"/>
                <a:ext cx="145873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20833" r="-25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636191" y="1737813"/>
            <a:ext cx="248741" cy="308859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 flipV="1">
            <a:off x="2422979" y="2142598"/>
            <a:ext cx="1354787" cy="6516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843678" y="1737813"/>
            <a:ext cx="248741" cy="3088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47084" y="1737813"/>
            <a:ext cx="248741" cy="30885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54571" y="1737813"/>
            <a:ext cx="248741" cy="3088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594987" y="1750481"/>
            <a:ext cx="248741" cy="3088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800434" y="1750481"/>
            <a:ext cx="248741" cy="30885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05880" y="1750481"/>
            <a:ext cx="248741" cy="3088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212658" y="1740934"/>
            <a:ext cx="248741" cy="308859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5516658" y="1914210"/>
            <a:ext cx="2222851" cy="812575"/>
          </a:xfrm>
          <a:custGeom>
            <a:avLst/>
            <a:gdLst>
              <a:gd name="connsiteX0" fmla="*/ 0 w 3380198"/>
              <a:gd name="connsiteY0" fmla="*/ 0 h 1315099"/>
              <a:gd name="connsiteX1" fmla="*/ 328773 w 3380198"/>
              <a:gd name="connsiteY1" fmla="*/ 359595 h 1315099"/>
              <a:gd name="connsiteX2" fmla="*/ 513708 w 3380198"/>
              <a:gd name="connsiteY2" fmla="*/ 1273995 h 1315099"/>
              <a:gd name="connsiteX3" fmla="*/ 760288 w 3380198"/>
              <a:gd name="connsiteY3" fmla="*/ 82193 h 1315099"/>
              <a:gd name="connsiteX4" fmla="*/ 996593 w 3380198"/>
              <a:gd name="connsiteY4" fmla="*/ 1284269 h 1315099"/>
              <a:gd name="connsiteX5" fmla="*/ 1273995 w 3380198"/>
              <a:gd name="connsiteY5" fmla="*/ 82193 h 1315099"/>
              <a:gd name="connsiteX6" fmla="*/ 1520575 w 3380198"/>
              <a:gd name="connsiteY6" fmla="*/ 1273995 h 1315099"/>
              <a:gd name="connsiteX7" fmla="*/ 1787703 w 3380198"/>
              <a:gd name="connsiteY7" fmla="*/ 82193 h 1315099"/>
              <a:gd name="connsiteX8" fmla="*/ 2003461 w 3380198"/>
              <a:gd name="connsiteY8" fmla="*/ 1315092 h 1315099"/>
              <a:gd name="connsiteX9" fmla="*/ 2321959 w 3380198"/>
              <a:gd name="connsiteY9" fmla="*/ 61645 h 1315099"/>
              <a:gd name="connsiteX10" fmla="*/ 2465798 w 3380198"/>
              <a:gd name="connsiteY10" fmla="*/ 1284269 h 1315099"/>
              <a:gd name="connsiteX11" fmla="*/ 2866490 w 3380198"/>
              <a:gd name="connsiteY11" fmla="*/ 51370 h 1315099"/>
              <a:gd name="connsiteX12" fmla="*/ 3041150 w 3380198"/>
              <a:gd name="connsiteY12" fmla="*/ 1315092 h 1315099"/>
              <a:gd name="connsiteX13" fmla="*/ 3380198 w 3380198"/>
              <a:gd name="connsiteY13" fmla="*/ 51370 h 1315099"/>
              <a:gd name="connsiteX0" fmla="*/ 0 w 3380198"/>
              <a:gd name="connsiteY0" fmla="*/ 0 h 1315092"/>
              <a:gd name="connsiteX1" fmla="*/ 328773 w 3380198"/>
              <a:gd name="connsiteY1" fmla="*/ 359595 h 1315092"/>
              <a:gd name="connsiteX2" fmla="*/ 513708 w 3380198"/>
              <a:gd name="connsiteY2" fmla="*/ 1273995 h 1315092"/>
              <a:gd name="connsiteX3" fmla="*/ 760288 w 3380198"/>
              <a:gd name="connsiteY3" fmla="*/ 82193 h 1315092"/>
              <a:gd name="connsiteX4" fmla="*/ 996593 w 3380198"/>
              <a:gd name="connsiteY4" fmla="*/ 1284269 h 1315092"/>
              <a:gd name="connsiteX5" fmla="*/ 1273995 w 3380198"/>
              <a:gd name="connsiteY5" fmla="*/ 82193 h 1315092"/>
              <a:gd name="connsiteX6" fmla="*/ 1520575 w 3380198"/>
              <a:gd name="connsiteY6" fmla="*/ 1273995 h 1315092"/>
              <a:gd name="connsiteX7" fmla="*/ 1787703 w 3380198"/>
              <a:gd name="connsiteY7" fmla="*/ 82193 h 1315092"/>
              <a:gd name="connsiteX8" fmla="*/ 2003462 w 3380198"/>
              <a:gd name="connsiteY8" fmla="*/ 1265858 h 1315092"/>
              <a:gd name="connsiteX9" fmla="*/ 2321959 w 3380198"/>
              <a:gd name="connsiteY9" fmla="*/ 61645 h 1315092"/>
              <a:gd name="connsiteX10" fmla="*/ 2465798 w 3380198"/>
              <a:gd name="connsiteY10" fmla="*/ 1284269 h 1315092"/>
              <a:gd name="connsiteX11" fmla="*/ 2866490 w 3380198"/>
              <a:gd name="connsiteY11" fmla="*/ 51370 h 1315092"/>
              <a:gd name="connsiteX12" fmla="*/ 3041150 w 3380198"/>
              <a:gd name="connsiteY12" fmla="*/ 1315092 h 1315092"/>
              <a:gd name="connsiteX13" fmla="*/ 3380198 w 3380198"/>
              <a:gd name="connsiteY13" fmla="*/ 51370 h 1315092"/>
              <a:gd name="connsiteX0" fmla="*/ 0 w 3380198"/>
              <a:gd name="connsiteY0" fmla="*/ 0 h 1284270"/>
              <a:gd name="connsiteX1" fmla="*/ 328773 w 3380198"/>
              <a:gd name="connsiteY1" fmla="*/ 359595 h 1284270"/>
              <a:gd name="connsiteX2" fmla="*/ 513708 w 3380198"/>
              <a:gd name="connsiteY2" fmla="*/ 1273995 h 1284270"/>
              <a:gd name="connsiteX3" fmla="*/ 760288 w 3380198"/>
              <a:gd name="connsiteY3" fmla="*/ 82193 h 1284270"/>
              <a:gd name="connsiteX4" fmla="*/ 996593 w 3380198"/>
              <a:gd name="connsiteY4" fmla="*/ 1284269 h 1284270"/>
              <a:gd name="connsiteX5" fmla="*/ 1273995 w 3380198"/>
              <a:gd name="connsiteY5" fmla="*/ 82193 h 1284270"/>
              <a:gd name="connsiteX6" fmla="*/ 1520575 w 3380198"/>
              <a:gd name="connsiteY6" fmla="*/ 1273995 h 1284270"/>
              <a:gd name="connsiteX7" fmla="*/ 1787703 w 3380198"/>
              <a:gd name="connsiteY7" fmla="*/ 82193 h 1284270"/>
              <a:gd name="connsiteX8" fmla="*/ 2003462 w 3380198"/>
              <a:gd name="connsiteY8" fmla="*/ 1265858 h 1284270"/>
              <a:gd name="connsiteX9" fmla="*/ 2321959 w 3380198"/>
              <a:gd name="connsiteY9" fmla="*/ 61645 h 1284270"/>
              <a:gd name="connsiteX10" fmla="*/ 2465798 w 3380198"/>
              <a:gd name="connsiteY10" fmla="*/ 1284269 h 1284270"/>
              <a:gd name="connsiteX11" fmla="*/ 2866490 w 3380198"/>
              <a:gd name="connsiteY11" fmla="*/ 51370 h 1284270"/>
              <a:gd name="connsiteX12" fmla="*/ 3041150 w 3380198"/>
              <a:gd name="connsiteY12" fmla="*/ 1274064 h 1284270"/>
              <a:gd name="connsiteX13" fmla="*/ 3380198 w 3380198"/>
              <a:gd name="connsiteY13" fmla="*/ 51370 h 1284270"/>
              <a:gd name="connsiteX0" fmla="*/ 0 w 3445344"/>
              <a:gd name="connsiteY0" fmla="*/ 30688 h 1232902"/>
              <a:gd name="connsiteX1" fmla="*/ 393919 w 3445344"/>
              <a:gd name="connsiteY1" fmla="*/ 308227 h 1232902"/>
              <a:gd name="connsiteX2" fmla="*/ 578854 w 3445344"/>
              <a:gd name="connsiteY2" fmla="*/ 1222627 h 1232902"/>
              <a:gd name="connsiteX3" fmla="*/ 825434 w 3445344"/>
              <a:gd name="connsiteY3" fmla="*/ 30825 h 1232902"/>
              <a:gd name="connsiteX4" fmla="*/ 1061739 w 3445344"/>
              <a:gd name="connsiteY4" fmla="*/ 1232901 h 1232902"/>
              <a:gd name="connsiteX5" fmla="*/ 1339141 w 3445344"/>
              <a:gd name="connsiteY5" fmla="*/ 30825 h 1232902"/>
              <a:gd name="connsiteX6" fmla="*/ 1585721 w 3445344"/>
              <a:gd name="connsiteY6" fmla="*/ 1222627 h 1232902"/>
              <a:gd name="connsiteX7" fmla="*/ 1852849 w 3445344"/>
              <a:gd name="connsiteY7" fmla="*/ 30825 h 1232902"/>
              <a:gd name="connsiteX8" fmla="*/ 2068608 w 3445344"/>
              <a:gd name="connsiteY8" fmla="*/ 1214490 h 1232902"/>
              <a:gd name="connsiteX9" fmla="*/ 2387105 w 3445344"/>
              <a:gd name="connsiteY9" fmla="*/ 10277 h 1232902"/>
              <a:gd name="connsiteX10" fmla="*/ 2530944 w 3445344"/>
              <a:gd name="connsiteY10" fmla="*/ 1232901 h 1232902"/>
              <a:gd name="connsiteX11" fmla="*/ 2931636 w 3445344"/>
              <a:gd name="connsiteY11" fmla="*/ 2 h 1232902"/>
              <a:gd name="connsiteX12" fmla="*/ 3106296 w 3445344"/>
              <a:gd name="connsiteY12" fmla="*/ 1222696 h 1232902"/>
              <a:gd name="connsiteX13" fmla="*/ 3445344 w 3445344"/>
              <a:gd name="connsiteY13" fmla="*/ 2 h 1232902"/>
              <a:gd name="connsiteX0" fmla="*/ 0 w 3445344"/>
              <a:gd name="connsiteY0" fmla="*/ 30688 h 1232902"/>
              <a:gd name="connsiteX1" fmla="*/ 393919 w 3445344"/>
              <a:gd name="connsiteY1" fmla="*/ 308227 h 1232902"/>
              <a:gd name="connsiteX2" fmla="*/ 578854 w 3445344"/>
              <a:gd name="connsiteY2" fmla="*/ 1222627 h 1232902"/>
              <a:gd name="connsiteX3" fmla="*/ 825434 w 3445344"/>
              <a:gd name="connsiteY3" fmla="*/ 30825 h 1232902"/>
              <a:gd name="connsiteX4" fmla="*/ 1061739 w 3445344"/>
              <a:gd name="connsiteY4" fmla="*/ 1232901 h 1232902"/>
              <a:gd name="connsiteX5" fmla="*/ 1339141 w 3445344"/>
              <a:gd name="connsiteY5" fmla="*/ 30825 h 1232902"/>
              <a:gd name="connsiteX6" fmla="*/ 1585721 w 3445344"/>
              <a:gd name="connsiteY6" fmla="*/ 1222627 h 1232902"/>
              <a:gd name="connsiteX7" fmla="*/ 1852849 w 3445344"/>
              <a:gd name="connsiteY7" fmla="*/ 30825 h 1232902"/>
              <a:gd name="connsiteX8" fmla="*/ 2068608 w 3445344"/>
              <a:gd name="connsiteY8" fmla="*/ 1214490 h 1232902"/>
              <a:gd name="connsiteX9" fmla="*/ 2387105 w 3445344"/>
              <a:gd name="connsiteY9" fmla="*/ 10277 h 1232902"/>
              <a:gd name="connsiteX10" fmla="*/ 2530944 w 3445344"/>
              <a:gd name="connsiteY10" fmla="*/ 1232901 h 1232902"/>
              <a:gd name="connsiteX11" fmla="*/ 2931636 w 3445344"/>
              <a:gd name="connsiteY11" fmla="*/ 2 h 1232902"/>
              <a:gd name="connsiteX12" fmla="*/ 3106296 w 3445344"/>
              <a:gd name="connsiteY12" fmla="*/ 1222696 h 1232902"/>
              <a:gd name="connsiteX13" fmla="*/ 3445344 w 3445344"/>
              <a:gd name="connsiteY13" fmla="*/ 2 h 12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45344" h="1232902">
                <a:moveTo>
                  <a:pt x="0" y="30688"/>
                </a:moveTo>
                <a:cubicBezTo>
                  <a:pt x="173692" y="46880"/>
                  <a:pt x="297443" y="109571"/>
                  <a:pt x="393919" y="308227"/>
                </a:cubicBezTo>
                <a:cubicBezTo>
                  <a:pt x="490395" y="506883"/>
                  <a:pt x="506935" y="1268861"/>
                  <a:pt x="578854" y="1222627"/>
                </a:cubicBezTo>
                <a:cubicBezTo>
                  <a:pt x="650773" y="1176393"/>
                  <a:pt x="744953" y="29113"/>
                  <a:pt x="825434" y="30825"/>
                </a:cubicBezTo>
                <a:cubicBezTo>
                  <a:pt x="905915" y="32537"/>
                  <a:pt x="976121" y="1232901"/>
                  <a:pt x="1061739" y="1232901"/>
                </a:cubicBezTo>
                <a:cubicBezTo>
                  <a:pt x="1147357" y="1232901"/>
                  <a:pt x="1251811" y="32537"/>
                  <a:pt x="1339141" y="30825"/>
                </a:cubicBezTo>
                <a:cubicBezTo>
                  <a:pt x="1426471" y="29113"/>
                  <a:pt x="1500103" y="1222627"/>
                  <a:pt x="1585721" y="1222627"/>
                </a:cubicBezTo>
                <a:cubicBezTo>
                  <a:pt x="1671339" y="1222627"/>
                  <a:pt x="1772368" y="32181"/>
                  <a:pt x="1852849" y="30825"/>
                </a:cubicBezTo>
                <a:cubicBezTo>
                  <a:pt x="1933330" y="29469"/>
                  <a:pt x="1979565" y="1217915"/>
                  <a:pt x="2068608" y="1214490"/>
                </a:cubicBezTo>
                <a:cubicBezTo>
                  <a:pt x="2157651" y="1211065"/>
                  <a:pt x="2310049" y="7209"/>
                  <a:pt x="2387105" y="10277"/>
                </a:cubicBezTo>
                <a:cubicBezTo>
                  <a:pt x="2464161" y="13346"/>
                  <a:pt x="2440189" y="1234613"/>
                  <a:pt x="2530944" y="1232901"/>
                </a:cubicBezTo>
                <a:cubicBezTo>
                  <a:pt x="2621699" y="1231189"/>
                  <a:pt x="2835744" y="1703"/>
                  <a:pt x="2931636" y="2"/>
                </a:cubicBezTo>
                <a:cubicBezTo>
                  <a:pt x="3027528" y="-1699"/>
                  <a:pt x="3020678" y="1222696"/>
                  <a:pt x="3106296" y="1222696"/>
                </a:cubicBezTo>
                <a:cubicBezTo>
                  <a:pt x="3191914" y="1222696"/>
                  <a:pt x="3318629" y="631863"/>
                  <a:pt x="3445344" y="2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5392399" y="1685426"/>
            <a:ext cx="10781" cy="1265501"/>
          </a:xfrm>
          <a:prstGeom prst="line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8109278" y="2856074"/>
                <a:ext cx="139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278" y="2856074"/>
                <a:ext cx="139462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1739" r="-2608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5132379" y="1685426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379" y="1685426"/>
                <a:ext cx="145873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0833" r="-250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 flipH="1">
            <a:off x="5249661" y="2861154"/>
            <a:ext cx="2786610" cy="0"/>
          </a:xfrm>
          <a:prstGeom prst="line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6" grpId="0" animBg="1"/>
      <p:bldP spid="29" grpId="0" animBg="1"/>
      <p:bldP spid="11" grpId="0" animBg="1"/>
      <p:bldP spid="14" grpId="0"/>
      <p:bldP spid="17" grpId="0"/>
      <p:bldP spid="18" grpId="0"/>
      <p:bldP spid="25" grpId="0"/>
      <p:bldP spid="27" grpId="0"/>
      <p:bldP spid="30" grpId="0"/>
      <p:bldP spid="33" grpId="0"/>
      <p:bldP spid="34" grpId="0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5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A</a:t>
            </a:r>
            <a:endParaRPr lang="en-US" sz="20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582477" y="2878856"/>
            <a:ext cx="381251" cy="81530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40" grpId="0"/>
      <p:bldP spid="5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94" grpId="0"/>
      <p:bldP spid="95" grpId="0"/>
      <p:bldP spid="96" grpId="0"/>
      <p:bldP spid="97" grpId="0"/>
      <p:bldP spid="100" grpId="0"/>
      <p:bldP spid="10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250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blipFill rotWithShape="0">
                <a:blip r:embed="rId17"/>
                <a:stretch>
                  <a:fillRect l="-2685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blipFill rotWithShape="0">
                <a:blip r:embed="rId18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202247"/>
                <a:ext cx="154696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202247"/>
                <a:ext cx="1546962" cy="401905"/>
              </a:xfrm>
              <a:prstGeom prst="rect">
                <a:avLst/>
              </a:prstGeom>
              <a:blipFill rotWithShape="0">
                <a:blip r:embed="rId19"/>
                <a:stretch>
                  <a:fillRect l="-23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“LoRa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/>
      <p:bldP spid="71" grpId="0"/>
      <p:bldP spid="80" grpId="0"/>
      <p:bldP spid="84" grpId="0"/>
      <p:bldP spid="87" grpId="0"/>
      <p:bldP spid="92" grpId="0"/>
      <p:bldP spid="105" grpId="0"/>
      <p:bldP spid="108" grpId="0"/>
      <p:bldP spid="111" grpId="0"/>
      <p:bldP spid="117" grpId="0"/>
      <p:bldP spid="120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4" grpId="0"/>
      <p:bldP spid="1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685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unit of measurement is a definite magnitude of a quantity, defined and adopted by convention or by law, that is used as a standard for measurement of the same kind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quantity</a:t>
            </a:r>
            <a:r>
              <a:rPr lang="fa-I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7849" y="2897715"/>
            <a:ext cx="7610036" cy="1074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decibel (symbol: dB) is a relative unit of measurement corresponding to one tenth of a bel (B). It is used to express the ratio of one value of a power or root-power quantity to another, on a logarithmic scale.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267;p19"/>
          <p:cNvSpPr txBox="1">
            <a:spLocks/>
          </p:cNvSpPr>
          <p:nvPr/>
        </p:nvSpPr>
        <p:spPr>
          <a:xfrm>
            <a:off x="1156694" y="2090283"/>
            <a:ext cx="7610036" cy="7424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a person is listening to a radio with a sound power of 10 watts, the volume will not be doubled when it increases the output power to 20 watts.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blipFill rotWithShape="0">
                <a:blip r:embed="rId3"/>
                <a:stretch>
                  <a:fillRect l="-498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blipFill rotWithShape="0">
                <a:blip r:embed="rId4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5" grpId="0"/>
      <p:bldP spid="3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What if we want to measure an absolute power with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dB? 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have to define a reference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5789" y="2755171"/>
            <a:ext cx="7610036" cy="709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new m in dBm refers to the fact that the reference is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one mW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and therefore a dBm measurement is a measurement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absolute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 with reference to 1 mW.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089" r="-30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63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205789" y="1740662"/>
            <a:ext cx="7610036" cy="652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reference point that relates the logarithmic dB scale to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linear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watt scale may be for example this: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67;p19"/>
          <p:cNvSpPr txBox="1">
            <a:spLocks/>
          </p:cNvSpPr>
          <p:nvPr/>
        </p:nvSpPr>
        <p:spPr>
          <a:xfrm>
            <a:off x="1205789" y="3464817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mW to dBm: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67;p19"/>
          <p:cNvSpPr txBox="1">
            <a:spLocks/>
          </p:cNvSpPr>
          <p:nvPr/>
        </p:nvSpPr>
        <p:spPr>
          <a:xfrm>
            <a:off x="1205789" y="4112351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dBm to mW: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89460" y="4394158"/>
                <a:ext cx="1196610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𝑑𝐵𝑚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4394158"/>
                <a:ext cx="1196610" cy="315727"/>
              </a:xfrm>
              <a:prstGeom prst="rect">
                <a:avLst/>
              </a:prstGeom>
              <a:blipFill rotWithShape="0">
                <a:blip r:embed="rId5"/>
                <a:stretch>
                  <a:fillRect l="-255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5916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6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mW to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dBm,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Radio signal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power: 100mW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   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1270" r="-25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blipFill rotWithShape="0">
                <a:blip r:embed="rId4"/>
                <a:stretch>
                  <a:fillRect l="-306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058" r="-164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267;p19"/>
          <p:cNvSpPr txBox="1">
            <a:spLocks/>
          </p:cNvSpPr>
          <p:nvPr/>
        </p:nvSpPr>
        <p:spPr>
          <a:xfrm>
            <a:off x="1205789" y="1945709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mW, Radio signal power: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17dBm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2137" r="-128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67;p19"/>
          <p:cNvSpPr txBox="1">
            <a:spLocks/>
          </p:cNvSpPr>
          <p:nvPr/>
        </p:nvSpPr>
        <p:spPr>
          <a:xfrm>
            <a:off x="1205789" y="2781724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You can now imagine situations in which: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93" t="-25806" r="-7895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blipFill rotWithShape="0">
                <a:blip r:embed="rId9"/>
                <a:stretch>
                  <a:fillRect l="-1563" t="-1961" r="-53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784" t="-31429" r="-3725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381" t="-26667" r="-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960" t="-28571" r="-364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756" t="-28571" r="-3592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55029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LoRa™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42492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" grpId="0" animBg="1"/>
      <p:bldP spid="46" grpId="0" animBg="1"/>
      <p:bldP spid="7" grpId="0" animBg="1"/>
      <p:bldP spid="50" grpId="0"/>
      <p:bldP spid="51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13" grpId="0" animBg="1"/>
      <p:bldP spid="76" grpId="0" animBg="1"/>
      <p:bldP spid="78" grpId="0"/>
      <p:bldP spid="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 animBg="1"/>
      <p:bldP spid="15" grpId="0"/>
      <p:bldP spid="21" grpId="0" animBg="1"/>
      <p:bldP spid="24" grpId="0" animBg="1"/>
      <p:bldP spid="25" grpId="0"/>
      <p:bldP spid="34" grpId="0"/>
      <p:bldP spid="37" grpId="0"/>
      <p:bldP spid="38" grpId="0" animBg="1"/>
      <p:bldP spid="39" grpId="0" animBg="1"/>
      <p:bldP spid="42" grpId="0" animBg="1"/>
      <p:bldP spid="43" grpId="0"/>
      <p:bldP spid="53" grpId="0" animBg="1"/>
      <p:bldP spid="57" grpId="0"/>
      <p:bldP spid="60" grpId="0"/>
      <p:bldP spid="63" grpId="0" animBg="1"/>
      <p:bldP spid="68" grpId="0"/>
      <p:bldP spid="70" grpId="0"/>
      <p:bldP spid="73" grpId="0"/>
      <p:bldP spid="80" grpId="0"/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14dBm +(-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137dBm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)= 151dBm</a:t>
            </a: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LoRa™ Modulation Basics, SEMTECH</a:t>
            </a:r>
          </a:p>
        </p:txBody>
      </p:sp>
      <p:sp>
        <p:nvSpPr>
          <p:cNvPr id="26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33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Line Callout 2 34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Callout 2 36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nip Diagonal Corner Rectangle 39"/>
          <p:cNvSpPr/>
          <p:nvPr/>
        </p:nvSpPr>
        <p:spPr>
          <a:xfrm>
            <a:off x="1123938" y="1185356"/>
            <a:ext cx="7119722" cy="3256337"/>
          </a:xfrm>
          <a:prstGeom prst="snip2DiagRect">
            <a:avLst/>
          </a:prstGeom>
          <a:solidFill>
            <a:srgbClr val="7F7F7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  <p:bldP spid="16" grpId="0" animBg="1"/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68486" y="1868310"/>
                <a:ext cx="27404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1868310"/>
                <a:ext cx="2740476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114" r="-89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214" r="-3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83" t="-1515" r="-45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190" r="-5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LoRa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𝑚𝑒𝑡𝑒𝑟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𝑀𝐻𝑧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blipFill rotWithShape="0">
                <a:blip r:embed="rId3"/>
                <a:stretch>
                  <a:fillRect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2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LoRa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>
            <a:off x="1207849" y="1206806"/>
            <a:ext cx="7432326" cy="7746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𝑃𝑎𝑡ℎ 𝑙𝑜𝑠𝑠 (</a:t>
            </a: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PL):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Path loss (or path attenuation) delineates a decline in power density of any given electromagnetic wave as it propagates through space.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67;p19"/>
          <p:cNvSpPr txBox="1">
            <a:spLocks/>
          </p:cNvSpPr>
          <p:nvPr/>
        </p:nvSpPr>
        <p:spPr>
          <a:xfrm>
            <a:off x="1207849" y="2055321"/>
            <a:ext cx="7432326" cy="7220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Path loss models are developed using a combination of numerical methods and empirical approximations of measured data collected in channel sounding experiments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>
            <a:off x="1207849" y="2828894"/>
            <a:ext cx="7432326" cy="455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In general, propagation path loss increases with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 well as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distance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868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blipFill rotWithShape="0">
                <a:blip r:embed="rId4"/>
                <a:stretch>
                  <a:fillRect t="-151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4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LoRa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𝑚𝑎𝑥𝑖𝑚𝑢𝑛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50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𝑎𝑠𝑠𝑢𝑚𝑒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𝑎𝑛𝑡𝑒𝑛𝑛𝑎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𝑔𝑎𝑖𝑛𝑠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𝑏𝑢𝑑𝑔𝑒𝑡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blipFill rotWithShape="0">
                <a:blip r:embed="rId5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𝑏𝑢𝑑𝑔𝑒𝑡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0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LoRa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00" y="1173875"/>
            <a:ext cx="5101917" cy="34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55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𝐷𝐶𝑦𝑐𝑙𝑒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552459"/>
              </a:xfrm>
              <a:prstGeom prst="rect">
                <a:avLst/>
              </a:prstGeom>
              <a:blipFill rotWithShape="0"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Theoretical Time on-the-air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6440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ADR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0725" y="3082022"/>
                <a:ext cx="101014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5" y="3082022"/>
                <a:ext cx="1010148" cy="153888"/>
              </a:xfrm>
              <a:prstGeom prst="rect">
                <a:avLst/>
              </a:prstGeom>
              <a:blipFill rotWithShape="0">
                <a:blip r:embed="rId3"/>
                <a:stretch>
                  <a:fillRect l="-1807" r="-30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83" y="2414957"/>
            <a:ext cx="704697" cy="704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77788" y="2173098"/>
                <a:ext cx="50648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88" y="2173098"/>
                <a:ext cx="506485" cy="161583"/>
              </a:xfrm>
              <a:prstGeom prst="rect">
                <a:avLst/>
              </a:prstGeom>
              <a:blipFill rotWithShape="0">
                <a:blip r:embed="rId5"/>
                <a:stretch>
                  <a:fillRect l="-9639" r="-963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43" y="2788632"/>
            <a:ext cx="275526" cy="265823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3"/>
          </p:cNvCxnSpPr>
          <p:nvPr/>
        </p:nvCxnSpPr>
        <p:spPr>
          <a:xfrm flipV="1">
            <a:off x="1294669" y="2851017"/>
            <a:ext cx="2701674" cy="70527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11029" y="2559192"/>
                <a:ext cx="18364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2559192"/>
                <a:ext cx="183640" cy="161583"/>
              </a:xfrm>
              <a:prstGeom prst="rect">
                <a:avLst/>
              </a:prstGeom>
              <a:blipFill rotWithShape="0">
                <a:blip r:embed="rId7"/>
                <a:stretch>
                  <a:fillRect l="-16667" r="-333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269788" y="2627787"/>
                <a:ext cx="17395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88" y="2627787"/>
                <a:ext cx="173957" cy="161583"/>
              </a:xfrm>
              <a:prstGeom prst="rect">
                <a:avLst/>
              </a:prstGeom>
              <a:blipFill rotWithShape="0">
                <a:blip r:embed="rId8"/>
                <a:stretch>
                  <a:fillRect l="-17241" r="-3448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>
            <a:stCxn id="41" idx="1"/>
          </p:cNvCxnSpPr>
          <p:nvPr/>
        </p:nvCxnSpPr>
        <p:spPr>
          <a:xfrm flipH="1">
            <a:off x="4712967" y="2858538"/>
            <a:ext cx="847712" cy="21101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05051" y="2474807"/>
                <a:ext cx="18678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051" y="2474807"/>
                <a:ext cx="186781" cy="161583"/>
              </a:xfrm>
              <a:prstGeom prst="rect">
                <a:avLst/>
              </a:prstGeom>
              <a:blipFill rotWithShape="0">
                <a:blip r:embed="rId9"/>
                <a:stretch>
                  <a:fillRect l="-16129" r="-322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97071" y="2627787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71" y="2627787"/>
                <a:ext cx="177100" cy="161583"/>
              </a:xfrm>
              <a:prstGeom prst="rect">
                <a:avLst/>
              </a:prstGeom>
              <a:blipFill rotWithShape="0">
                <a:blip r:embed="rId10"/>
                <a:stretch>
                  <a:fillRect l="-17241" r="-689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79" y="2720775"/>
            <a:ext cx="275526" cy="275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185621" y="3035201"/>
                <a:ext cx="78451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621" y="3035201"/>
                <a:ext cx="784510" cy="138499"/>
              </a:xfrm>
              <a:prstGeom prst="rect">
                <a:avLst/>
              </a:prstGeom>
              <a:blipFill rotWithShape="0">
                <a:blip r:embed="rId11"/>
                <a:stretch>
                  <a:fillRect l="-3125" r="-390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>
            <a:stCxn id="50" idx="3"/>
          </p:cNvCxnSpPr>
          <p:nvPr/>
        </p:nvCxnSpPr>
        <p:spPr>
          <a:xfrm flipV="1">
            <a:off x="1389327" y="3082023"/>
            <a:ext cx="2646577" cy="583530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294320" y="3202797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20" y="3202797"/>
                <a:ext cx="177100" cy="161583"/>
              </a:xfrm>
              <a:prstGeom prst="rect">
                <a:avLst/>
              </a:prstGeom>
              <a:blipFill rotWithShape="0">
                <a:blip r:embed="rId12"/>
                <a:stretch>
                  <a:fillRect l="-17241" r="-6897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55152" y="3826031"/>
                <a:ext cx="84863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52" y="3826031"/>
                <a:ext cx="848630" cy="138499"/>
              </a:xfrm>
              <a:prstGeom prst="rect">
                <a:avLst/>
              </a:prstGeom>
              <a:blipFill rotWithShape="0">
                <a:blip r:embed="rId13"/>
                <a:stretch>
                  <a:fillRect l="-2857" r="-214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01" y="3532641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185456" y="3303201"/>
                <a:ext cx="18678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56" y="3303201"/>
                <a:ext cx="186781" cy="161583"/>
              </a:xfrm>
              <a:prstGeom prst="rect">
                <a:avLst/>
              </a:prstGeom>
              <a:blipFill rotWithShape="0">
                <a:blip r:embed="rId14"/>
                <a:stretch>
                  <a:fillRect l="-16129" r="-322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H="1" flipV="1">
            <a:off x="4331031" y="3182249"/>
            <a:ext cx="1" cy="803295"/>
          </a:xfrm>
          <a:prstGeom prst="straightConnector1">
            <a:avLst/>
          </a:prstGeom>
          <a:ln w="19050">
            <a:solidFill>
              <a:srgbClr val="FF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18749" y="3503969"/>
                <a:ext cx="17710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749" y="3503969"/>
                <a:ext cx="177100" cy="161583"/>
              </a:xfrm>
              <a:prstGeom prst="rect">
                <a:avLst/>
              </a:prstGeom>
              <a:blipFill rotWithShape="0">
                <a:blip r:embed="rId15"/>
                <a:stretch>
                  <a:fillRect l="-20690" r="-34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75254" y="4515805"/>
                <a:ext cx="70756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54" y="4515805"/>
                <a:ext cx="707566" cy="138499"/>
              </a:xfrm>
              <a:prstGeom prst="rect">
                <a:avLst/>
              </a:prstGeom>
              <a:blipFill rotWithShape="0">
                <a:blip r:embed="rId16"/>
                <a:stretch>
                  <a:fillRect l="-3448" r="-34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99" y="4218572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978683" y="4020161"/>
                <a:ext cx="80066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𝒐𝒃𝒊𝒍𝒊𝒕𝒚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83" y="4020161"/>
                <a:ext cx="800668" cy="161583"/>
              </a:xfrm>
              <a:prstGeom prst="rect">
                <a:avLst/>
              </a:prstGeom>
              <a:blipFill rotWithShape="0">
                <a:blip r:embed="rId17"/>
                <a:stretch>
                  <a:fillRect l="-3053" r="-152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819277" y="1858858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277" y="1858858"/>
                <a:ext cx="718145" cy="138499"/>
              </a:xfrm>
              <a:prstGeom prst="rect">
                <a:avLst/>
              </a:prstGeom>
              <a:blipFill rotWithShape="0">
                <a:blip r:embed="rId18"/>
                <a:stretch>
                  <a:fillRect l="-3390" r="-3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60" y="1541511"/>
            <a:ext cx="275526" cy="265823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>
            <a:off x="2481694" y="1769445"/>
            <a:ext cx="1507263" cy="72229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980239" y="1313810"/>
                <a:ext cx="707694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𝑺𝒑𝒆𝒄𝒊𝒂𝒍</m:t>
                      </m:r>
                      <m:r>
                        <a:rPr lang="en-US" sz="1050" b="1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239" y="1313810"/>
                <a:ext cx="707694" cy="161583"/>
              </a:xfrm>
              <a:prstGeom prst="rect">
                <a:avLst/>
              </a:prstGeom>
              <a:blipFill rotWithShape="0">
                <a:blip r:embed="rId19"/>
                <a:stretch>
                  <a:fillRect l="-6897" t="-3846" r="-1724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035880" y="1804437"/>
                <a:ext cx="18832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880" y="1804437"/>
                <a:ext cx="188321" cy="161583"/>
              </a:xfrm>
              <a:prstGeom prst="rect">
                <a:avLst/>
              </a:prstGeom>
              <a:blipFill rotWithShape="0">
                <a:blip r:embed="rId20"/>
                <a:stretch>
                  <a:fillRect l="-16129" r="-645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352157" y="1156764"/>
                <a:ext cx="79848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10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10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157" y="1156764"/>
                <a:ext cx="798488" cy="153888"/>
              </a:xfrm>
              <a:prstGeom prst="rect">
                <a:avLst/>
              </a:prstGeom>
              <a:blipFill rotWithShape="0">
                <a:blip r:embed="rId21"/>
                <a:stretch>
                  <a:fillRect l="-3053" r="-381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75" y="847041"/>
            <a:ext cx="275526" cy="265823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69" idx="1"/>
          </p:cNvCxnSpPr>
          <p:nvPr/>
        </p:nvCxnSpPr>
        <p:spPr>
          <a:xfrm flipH="1">
            <a:off x="4683381" y="979953"/>
            <a:ext cx="1792494" cy="1494854"/>
          </a:xfrm>
          <a:prstGeom prst="straightConnector1">
            <a:avLst/>
          </a:prstGeom>
          <a:ln w="19050">
            <a:solidFill>
              <a:srgbClr val="FB7A6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254887" y="605731"/>
                <a:ext cx="92756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1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𝒐𝒂𝒎𝒊𝒏𝒈</m:t>
                      </m:r>
                      <m:sSub>
                        <m:sSubPr>
                          <m:ctrlPr>
                            <a:rPr lang="en-US" sz="110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10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10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87" y="605731"/>
                <a:ext cx="927562" cy="169277"/>
              </a:xfrm>
              <a:prstGeom prst="rect">
                <a:avLst/>
              </a:prstGeom>
              <a:blipFill rotWithShape="0">
                <a:blip r:embed="rId22"/>
                <a:stretch>
                  <a:fillRect l="-2632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H="1">
            <a:off x="4779352" y="2042875"/>
            <a:ext cx="1475535" cy="564844"/>
          </a:xfrm>
          <a:prstGeom prst="straightConnector1">
            <a:avLst/>
          </a:prstGeom>
          <a:ln w="19050">
            <a:solidFill>
              <a:srgbClr val="FB7A6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188451" y="2190182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451" y="2190182"/>
                <a:ext cx="718145" cy="138499"/>
              </a:xfrm>
              <a:prstGeom prst="rect">
                <a:avLst/>
              </a:prstGeom>
              <a:blipFill rotWithShape="0">
                <a:blip r:embed="rId23"/>
                <a:stretch>
                  <a:fillRect l="-3390" r="-3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69" y="1880459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091181" y="1639149"/>
                <a:ext cx="87921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𝒐𝒂𝒎𝒊𝒏𝒈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181" y="1639149"/>
                <a:ext cx="879215" cy="161583"/>
              </a:xfrm>
              <a:prstGeom prst="rect">
                <a:avLst/>
              </a:prstGeom>
              <a:blipFill rotWithShape="0">
                <a:blip r:embed="rId24"/>
                <a:stretch>
                  <a:fillRect l="-2778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337430" y="1075555"/>
                <a:ext cx="976678" cy="316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𝑝𝑜𝑤𝑒𝑟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430" y="1075555"/>
                <a:ext cx="976678" cy="316305"/>
              </a:xfrm>
              <a:prstGeom prst="rect">
                <a:avLst/>
              </a:prstGeom>
              <a:blipFill rotWithShape="0">
                <a:blip r:embed="rId25"/>
                <a:stretch>
                  <a:fillRect l="-3106" t="-1923" r="-124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4601733" y="1000657"/>
            <a:ext cx="75" cy="446616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922615" y="972777"/>
            <a:ext cx="113" cy="468637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4601733" y="3109357"/>
            <a:ext cx="1863862" cy="1092833"/>
          </a:xfrm>
          <a:prstGeom prst="straightConnector1">
            <a:avLst/>
          </a:prstGeom>
          <a:ln w="19050">
            <a:solidFill>
              <a:srgbClr val="FB7A6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399158" y="4349497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58" y="4349497"/>
                <a:ext cx="718145" cy="138499"/>
              </a:xfrm>
              <a:prstGeom prst="rect">
                <a:avLst/>
              </a:prstGeom>
              <a:blipFill rotWithShape="0">
                <a:blip r:embed="rId26"/>
                <a:stretch>
                  <a:fillRect l="-3390" r="-339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76" y="4039774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301888" y="3798464"/>
                <a:ext cx="87921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050" b="1" i="1" smtClean="0">
                          <a:solidFill>
                            <a:srgbClr val="FB7A65"/>
                          </a:solidFill>
                          <a:latin typeface="Cambria Math" panose="02040503050406030204" pitchFamily="18" charset="0"/>
                        </a:rPr>
                        <m:t>𝒐𝒂𝒎𝒊𝒏𝒈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050" b="1" i="0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B7A65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B7A65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888" y="3798464"/>
                <a:ext cx="879215" cy="161583"/>
              </a:xfrm>
              <a:prstGeom prst="rect">
                <a:avLst/>
              </a:prstGeom>
              <a:blipFill rotWithShape="0">
                <a:blip r:embed="rId27"/>
                <a:stretch>
                  <a:fillRect l="-3472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/>
          <p:nvPr/>
        </p:nvCxnSpPr>
        <p:spPr>
          <a:xfrm>
            <a:off x="891429" y="2073216"/>
            <a:ext cx="3074539" cy="534503"/>
          </a:xfrm>
          <a:prstGeom prst="straightConnector1">
            <a:avLst/>
          </a:prstGeom>
          <a:ln w="19050">
            <a:solidFill>
              <a:srgbClr val="FF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392948" y="1911632"/>
                <a:ext cx="17710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48" y="1911632"/>
                <a:ext cx="177100" cy="161583"/>
              </a:xfrm>
              <a:prstGeom prst="rect">
                <a:avLst/>
              </a:prstGeom>
              <a:blipFill rotWithShape="0">
                <a:blip r:embed="rId15"/>
                <a:stretch>
                  <a:fillRect l="-20690" r="-34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95032" y="2159078"/>
                <a:ext cx="70756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2" y="2159078"/>
                <a:ext cx="707566" cy="138499"/>
              </a:xfrm>
              <a:prstGeom prst="rect">
                <a:avLst/>
              </a:prstGeom>
              <a:blipFill rotWithShape="0">
                <a:blip r:embed="rId16"/>
                <a:stretch>
                  <a:fillRect l="-3448" r="-34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7" y="1861845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198461" y="1663434"/>
                <a:ext cx="800668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𝒐𝒃𝒊𝒍𝒊𝒕𝒚</m:t>
                      </m:r>
                      <m:r>
                        <a:rPr lang="en-US" sz="1050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61" y="1663434"/>
                <a:ext cx="800668" cy="161583"/>
              </a:xfrm>
              <a:prstGeom prst="rect">
                <a:avLst/>
              </a:prstGeom>
              <a:blipFill rotWithShape="0">
                <a:blip r:embed="rId28"/>
                <a:stretch>
                  <a:fillRect l="-6107" t="-3846" r="-6107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>
            <a:stCxn id="105" idx="3"/>
          </p:cNvCxnSpPr>
          <p:nvPr/>
        </p:nvCxnSpPr>
        <p:spPr>
          <a:xfrm flipV="1">
            <a:off x="2983316" y="3204040"/>
            <a:ext cx="1135433" cy="751092"/>
          </a:xfrm>
          <a:prstGeom prst="straightConnector1">
            <a:avLst/>
          </a:prstGeom>
          <a:ln w="19050">
            <a:solidFill>
              <a:srgbClr val="24D8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2249141" y="4115610"/>
                <a:ext cx="84863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𝑃𝑇</m:t>
                      </m:r>
                      <m:r>
                        <a:rPr lang="en-US" sz="9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141" y="4115610"/>
                <a:ext cx="848630" cy="138499"/>
              </a:xfrm>
              <a:prstGeom prst="rect">
                <a:avLst/>
              </a:prstGeom>
              <a:blipFill rotWithShape="0">
                <a:blip r:embed="rId29"/>
                <a:stretch>
                  <a:fillRect l="-2878" r="-28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Picture 1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90" y="3822220"/>
            <a:ext cx="275526" cy="26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779445" y="3592780"/>
                <a:ext cx="18678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445" y="3592780"/>
                <a:ext cx="186781" cy="161583"/>
              </a:xfrm>
              <a:prstGeom prst="rect">
                <a:avLst/>
              </a:prstGeom>
              <a:blipFill rotWithShape="0">
                <a:blip r:embed="rId30"/>
                <a:stretch>
                  <a:fillRect l="-25806" r="-16129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885280" y="3158308"/>
                <a:ext cx="71814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=?, 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𝑷𝑻</m:t>
                      </m:r>
                      <m:r>
                        <a:rPr lang="en-US" sz="9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9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280" y="3158308"/>
                <a:ext cx="718145" cy="138499"/>
              </a:xfrm>
              <a:prstGeom prst="rect">
                <a:avLst/>
              </a:prstGeom>
              <a:blipFill rotWithShape="0">
                <a:blip r:embed="rId31"/>
                <a:stretch>
                  <a:fillRect l="-3390" r="-339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63" y="2840961"/>
            <a:ext cx="275526" cy="265823"/>
          </a:xfrm>
          <a:prstGeom prst="rect">
            <a:avLst/>
          </a:prstGeom>
        </p:spPr>
      </p:pic>
      <p:cxnSp>
        <p:nvCxnSpPr>
          <p:cNvPr id="110" name="Straight Arrow Connector 109"/>
          <p:cNvCxnSpPr/>
          <p:nvPr/>
        </p:nvCxnSpPr>
        <p:spPr>
          <a:xfrm flipH="1">
            <a:off x="4739351" y="3068895"/>
            <a:ext cx="2808346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7046242" y="2613260"/>
                <a:ext cx="70769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𝑺𝒑𝒆𝒄𝒊𝒂𝒍</m:t>
                      </m:r>
                      <m:r>
                        <a:rPr lang="en-US" sz="1050" b="1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105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105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242" y="2613260"/>
                <a:ext cx="707693" cy="161583"/>
              </a:xfrm>
              <a:prstGeom prst="rect">
                <a:avLst/>
              </a:prstGeom>
              <a:blipFill rotWithShape="0">
                <a:blip r:embed="rId32"/>
                <a:stretch>
                  <a:fillRect l="-6897" t="-3846" r="-862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77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7" dur="8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43" grpId="0"/>
      <p:bldP spid="48" grpId="0"/>
      <p:bldP spid="49" grpId="0"/>
      <p:bldP spid="51" grpId="0"/>
      <p:bldP spid="54" grpId="0"/>
      <p:bldP spid="55" grpId="0"/>
      <p:bldP spid="57" grpId="0"/>
      <p:bldP spid="61" grpId="0"/>
      <p:bldP spid="64" grpId="0"/>
      <p:bldP spid="65" grpId="0"/>
      <p:bldP spid="68" grpId="0"/>
      <p:bldP spid="71" grpId="0"/>
      <p:bldP spid="80" grpId="0"/>
      <p:bldP spid="82" grpId="0"/>
      <p:bldP spid="83" grpId="0"/>
      <p:bldP spid="83" grpId="1"/>
      <p:bldP spid="83" grpId="2"/>
      <p:bldP spid="93" grpId="0"/>
      <p:bldP spid="95" grpId="0"/>
      <p:bldP spid="98" grpId="0"/>
      <p:bldP spid="99" grpId="0"/>
      <p:bldP spid="101" grpId="0"/>
      <p:bldP spid="104" grpId="0"/>
      <p:bldP spid="106" grpId="0"/>
      <p:bldP spid="108" grpId="0"/>
      <p:bldP spid="1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ADR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52" y="2650844"/>
            <a:ext cx="563619" cy="5636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86" y="1404058"/>
            <a:ext cx="510221" cy="51022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21" y="2531660"/>
            <a:ext cx="463794" cy="4637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21" y="3612835"/>
            <a:ext cx="536012" cy="536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702376" y="1925854"/>
                <a:ext cx="4258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376" y="1925854"/>
                <a:ext cx="425839" cy="246221"/>
              </a:xfrm>
              <a:prstGeom prst="rect">
                <a:avLst/>
              </a:prstGeom>
              <a:blipFill rotWithShape="0"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695151" y="3014292"/>
                <a:ext cx="4258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151" y="3014292"/>
                <a:ext cx="425839" cy="246221"/>
              </a:xfrm>
              <a:prstGeom prst="rect">
                <a:avLst/>
              </a:prstGeom>
              <a:blipFill rotWithShape="0"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719507" y="4148847"/>
                <a:ext cx="4258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507" y="4148847"/>
                <a:ext cx="425839" cy="246221"/>
              </a:xfrm>
              <a:prstGeom prst="rect">
                <a:avLst/>
              </a:prstGeom>
              <a:blipFill rotWithShape="0"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919971" y="1817225"/>
            <a:ext cx="1740215" cy="797411"/>
          </a:xfrm>
          <a:prstGeom prst="straightConnector1">
            <a:avLst/>
          </a:prstGeom>
          <a:ln w="38100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3"/>
            <a:endCxn id="48" idx="1"/>
          </p:cNvCxnSpPr>
          <p:nvPr/>
        </p:nvCxnSpPr>
        <p:spPr>
          <a:xfrm flipV="1">
            <a:off x="919971" y="2763557"/>
            <a:ext cx="1744450" cy="169097"/>
          </a:xfrm>
          <a:prstGeom prst="straightConnector1">
            <a:avLst/>
          </a:prstGeom>
          <a:ln w="38100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9" idx="1"/>
          </p:cNvCxnSpPr>
          <p:nvPr/>
        </p:nvCxnSpPr>
        <p:spPr>
          <a:xfrm>
            <a:off x="919971" y="3257985"/>
            <a:ext cx="1744450" cy="622856"/>
          </a:xfrm>
          <a:prstGeom prst="straightConnector1">
            <a:avLst/>
          </a:prstGeom>
          <a:ln w="38100">
            <a:solidFill>
              <a:srgbClr val="FF99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4" y="2334136"/>
            <a:ext cx="197084" cy="16398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2" y="2701046"/>
            <a:ext cx="197084" cy="1639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8" y="3057517"/>
            <a:ext cx="197084" cy="16398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17" y="2214627"/>
            <a:ext cx="1142586" cy="1313282"/>
          </a:xfrm>
          <a:prstGeom prst="rect">
            <a:avLst/>
          </a:prstGeom>
        </p:spPr>
      </p:pic>
      <p:sp>
        <p:nvSpPr>
          <p:cNvPr id="63" name="Google Shape;267;p19"/>
          <p:cNvSpPr txBox="1">
            <a:spLocks/>
          </p:cNvSpPr>
          <p:nvPr/>
        </p:nvSpPr>
        <p:spPr>
          <a:xfrm>
            <a:off x="4896170" y="1918824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5" y="1644403"/>
            <a:ext cx="590431" cy="59043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5" y="2275494"/>
            <a:ext cx="590431" cy="59043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213" y="2906585"/>
            <a:ext cx="590431" cy="59043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25" y="3575490"/>
            <a:ext cx="590431" cy="590431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V="1">
            <a:off x="6047021" y="2020026"/>
            <a:ext cx="1227856" cy="480947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047021" y="2540888"/>
            <a:ext cx="1227856" cy="218684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228803" y="3072968"/>
            <a:ext cx="974917" cy="45867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047021" y="3451310"/>
            <a:ext cx="1177561" cy="297953"/>
          </a:xfrm>
          <a:prstGeom prst="straightConnector1">
            <a:avLst/>
          </a:prstGeom>
          <a:ln w="12700">
            <a:solidFill>
              <a:srgbClr val="FF9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216540" y="1687674"/>
            <a:ext cx="1694082" cy="587820"/>
          </a:xfrm>
          <a:prstGeom prst="straightConnector1">
            <a:avLst/>
          </a:prstGeom>
          <a:ln w="1905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173286" y="2748990"/>
            <a:ext cx="1737336" cy="40302"/>
          </a:xfrm>
          <a:prstGeom prst="straightConnector1">
            <a:avLst/>
          </a:prstGeom>
          <a:ln w="1905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229176" y="3256938"/>
            <a:ext cx="1666994" cy="613767"/>
          </a:xfrm>
          <a:prstGeom prst="straightConnector1">
            <a:avLst/>
          </a:prstGeom>
          <a:ln w="19050">
            <a:solidFill>
              <a:srgbClr val="FF99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 rot="1145187">
            <a:off x="3118297" y="1571137"/>
            <a:ext cx="1273376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SNR, RSSI, Time,…</a:t>
            </a:r>
            <a:endParaRPr lang="en-US" sz="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48020" y="2466538"/>
            <a:ext cx="1273376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SNR, RSSI, Time,…</a:t>
            </a:r>
            <a:endParaRPr lang="en-US" sz="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 rot="20434800">
            <a:off x="3041022" y="3400015"/>
            <a:ext cx="1273376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SNR, RSSI, Time,…</a:t>
            </a:r>
            <a:endParaRPr lang="en-US" sz="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000486" y="3696578"/>
            <a:ext cx="1114204" cy="32761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Max(SNR)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83" name="Google Shape;327;p24"/>
          <p:cNvGraphicFramePr/>
          <p:nvPr>
            <p:extLst>
              <p:ext uri="{D42A27DB-BD31-4B8C-83A1-F6EECF244321}">
                <p14:modId xmlns:p14="http://schemas.microsoft.com/office/powerpoint/2010/main" val="1562474639"/>
              </p:ext>
            </p:extLst>
          </p:nvPr>
        </p:nvGraphicFramePr>
        <p:xfrm>
          <a:off x="4009287" y="361812"/>
          <a:ext cx="3265590" cy="124963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006144"/>
                <a:gridCol w="1108407"/>
                <a:gridCol w="1151039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 smtClean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Inria Sans Light"/>
                          <a:cs typeface="Inria Sans Light"/>
                          <a:sym typeface="Inria Sans Light"/>
                        </a:rPr>
                        <a:t>FrmCun</a:t>
                      </a:r>
                      <a:endParaRPr sz="900" b="1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 smtClean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Inria Sans Light"/>
                          <a:cs typeface="Inria Sans Light"/>
                          <a:sym typeface="Inria Sans Light"/>
                        </a:rPr>
                        <a:t>SNR</a:t>
                      </a:r>
                      <a:endParaRPr sz="900" b="1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 smtClean="0">
                          <a:solidFill>
                            <a:schemeClr val="accent4"/>
                          </a:solidFill>
                          <a:latin typeface="Cambria" panose="02040503050406030204" pitchFamily="18" charset="0"/>
                          <a:ea typeface="Inria Sans Light"/>
                          <a:cs typeface="Inria Sans Light"/>
                          <a:sym typeface="Inria Sans Light"/>
                        </a:rPr>
                        <a:t>NumGat</a:t>
                      </a:r>
                      <a:endParaRPr sz="900" b="1" dirty="0">
                        <a:solidFill>
                          <a:schemeClr val="accent4"/>
                        </a:solidFill>
                        <a:latin typeface="Cambria" panose="02040503050406030204" pitchFamily="18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39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7.5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3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086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-10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…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-13.5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3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120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0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Inria Sans"/>
                          <a:cs typeface="Inria Sans"/>
                          <a:sym typeface="Inria Sans"/>
                        </a:rPr>
                        <a:t>3</a:t>
                      </a:r>
                      <a:endParaRPr sz="700" b="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4" name="Rectangle 83"/>
          <p:cNvSpPr/>
          <p:nvPr/>
        </p:nvSpPr>
        <p:spPr>
          <a:xfrm>
            <a:off x="5031711" y="88504"/>
            <a:ext cx="1114204" cy="22027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ADR-List</a:t>
            </a:r>
            <a:endParaRPr lang="en-US" sz="1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81" y="4272983"/>
            <a:ext cx="463729" cy="38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768250" y="4143544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250" y="4143544"/>
                <a:ext cx="88216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757831" y="4426373"/>
                <a:ext cx="9030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𝑻𝑷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31" y="4426373"/>
                <a:ext cx="903004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0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08642E-6 L 0.2257 -0.224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112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6.17284E-7 L 0.20312 -0.08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42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0.20486 0.06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3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7 -0.22469 L 0.44219 -0.096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6" y="642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12 -0.08426 L 0.42048 -0.0404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68" y="21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86 0.0608 L 0.41423 -0.0095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351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1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xit" presetSubtype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1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326 0.04043 L 0.68333 0.0780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2593 L -0.14948 0.03333 C -0.1809 0.0466 -0.22777 0.05401 -0.27656 0.05401 C -0.33229 0.05401 -0.37673 0.0466 -0.40816 0.03333 L -0.55746 -0.02593 " pathEditMode="relative" rAng="0" ptsTypes="AAAAA">
                                      <p:cBhvr>
                                        <p:cTn id="7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398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2593 L -0.14948 0.03333 C -0.1809 0.0466 -0.22778 0.05401 -0.27656 0.05401 C -0.33229 0.05401 -0.37674 0.0466 -0.40816 0.03333 L -0.55747 -0.02593 " pathEditMode="relative" rAng="0" ptsTypes="AAAAA">
                                      <p:cBhvr>
                                        <p:cTn id="8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3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2592 L -0.14948 0.03333 C -0.1809 0.04661 -0.22777 0.05401 -0.27656 0.05401 C -0.33229 0.05401 -0.37673 0.04661 -0.40816 0.03333 L -0.55746 -0.02592 " pathEditMode="relative" rAng="0" ptsTypes="AAAAA">
                                      <p:cBhvr>
                                        <p:cTn id="8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82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  <p:bldP spid="80" grpId="0"/>
      <p:bldP spid="80" grpId="1"/>
      <p:bldP spid="81" grpId="0"/>
      <p:bldP spid="81" grpId="1"/>
      <p:bldP spid="82" grpId="0"/>
      <p:bldP spid="84" grpId="0"/>
      <p:bldP spid="37" grpId="0"/>
      <p:bldP spid="37" grpId="1"/>
      <p:bldP spid="38" grpId="0"/>
      <p:bldP spid="3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solidFill>
                  <a:schemeClr val="tx1"/>
                </a:solidFill>
                <a:latin typeface="Inria Sans" panose="020B0604020202020204" charset="0"/>
              </a:rPr>
              <a:t>ADR</a:t>
            </a:r>
            <a:endParaRPr sz="20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45</a:t>
            </a:fld>
            <a:endParaRPr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93906" y="853089"/>
                <a:ext cx="31669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SNR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last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frames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06" y="853089"/>
                <a:ext cx="3166956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102000" r="-11175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93906" y="1160866"/>
                <a:ext cx="3990964" cy="339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𝑟𝑒𝑞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demodulation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floor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current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rate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06" y="1160866"/>
                <a:ext cx="3990964" cy="339773"/>
              </a:xfrm>
              <a:prstGeom prst="rect">
                <a:avLst/>
              </a:prstGeom>
              <a:blipFill rotWithShape="0">
                <a:blip r:embed="rId4"/>
                <a:stretch>
                  <a:fillRect t="-133929" r="-11298" b="-20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93173" y="1499514"/>
                <a:ext cx="3261214" cy="340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SN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𝑚𝑎𝑟𝑔𝑖𝑛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𝑟𝑒𝑞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73" y="1499514"/>
                <a:ext cx="3261214" cy="340671"/>
              </a:xfrm>
              <a:prstGeom prst="rect">
                <a:avLst/>
              </a:prstGeom>
              <a:blipFill rotWithShape="0">
                <a:blip r:embed="rId5"/>
                <a:stretch>
                  <a:fillRect t="-133929" r="-14206" b="-20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93173" y="1905511"/>
                <a:ext cx="2611484" cy="340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𝑠𝑡𝑒𝑝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𝑚𝑎𝑟𝑔𝑖𝑛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173" y="1905511"/>
                <a:ext cx="2611484" cy="340671"/>
              </a:xfrm>
              <a:prstGeom prst="rect">
                <a:avLst/>
              </a:prstGeom>
              <a:blipFill rotWithShape="0">
                <a:blip r:embed="rId6"/>
                <a:stretch>
                  <a:fillRect t="-136364" r="-17716" b="-2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658672" y="2246182"/>
                <a:ext cx="31302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SF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72" y="2246182"/>
                <a:ext cx="3130216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13007" y="2586853"/>
                <a:ext cx="11705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SF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SF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2586853"/>
                <a:ext cx="1170513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213007" y="2894630"/>
                <a:ext cx="1603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2894630"/>
                <a:ext cx="1603323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63182" y="3238185"/>
                <a:ext cx="315092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182" y="3238185"/>
                <a:ext cx="3150926" cy="307777"/>
              </a:xfrm>
              <a:prstGeom prst="rect">
                <a:avLst/>
              </a:prstGeom>
              <a:blipFill rotWithShape="0"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13007" y="3571995"/>
                <a:ext cx="12153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3571995"/>
                <a:ext cx="121539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13007" y="3869506"/>
                <a:ext cx="1603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3869506"/>
                <a:ext cx="1603323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715002" y="4146234"/>
                <a:ext cx="31393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𝐰𝐡𝐢𝐥𝐞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002" y="4146234"/>
                <a:ext cx="3139385" cy="307777"/>
              </a:xfrm>
              <a:prstGeom prst="rect">
                <a:avLst/>
              </a:prstGeom>
              <a:blipFill rotWithShape="0"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213007" y="4438716"/>
                <a:ext cx="12153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TP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4438716"/>
                <a:ext cx="121539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213007" y="4683323"/>
                <a:ext cx="16033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steps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7" y="4683323"/>
                <a:ext cx="1603323" cy="307777"/>
              </a:xfrm>
              <a:prstGeom prst="rect">
                <a:avLst/>
              </a:prstGeom>
              <a:blipFill rotWithShape="0">
                <a:blip r:embed="rId1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615923" y="774709"/>
                <a:ext cx="13202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774709"/>
                <a:ext cx="1320298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85" y="302239"/>
            <a:ext cx="463729" cy="38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152214" y="223562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214" y="223562"/>
                <a:ext cx="882165" cy="33855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74860" y="481192"/>
                <a:ext cx="143359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𝑴𝑰𝑵</m:t>
                          </m:r>
                        </m:sub>
                      </m:sSub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860" y="481192"/>
                <a:ext cx="1433598" cy="2769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15923" y="1123445"/>
                <a:ext cx="1785682" cy="360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𝒓𝒆𝒒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1123445"/>
                <a:ext cx="1785682" cy="360676"/>
              </a:xfrm>
              <a:prstGeom prst="rect">
                <a:avLst/>
              </a:prstGeom>
              <a:blipFill rotWithShape="0">
                <a:blip r:embed="rId1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80013" y="1507959"/>
                <a:ext cx="3653885" cy="360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𝑺𝑵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𝒓𝒆𝒒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13" y="1507959"/>
                <a:ext cx="3653885" cy="360676"/>
              </a:xfrm>
              <a:prstGeom prst="rect">
                <a:avLst/>
              </a:prstGeom>
              <a:blipFill rotWithShape="0"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615923" y="1857938"/>
                <a:ext cx="10617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1857938"/>
                <a:ext cx="1061701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057025" y="203486"/>
                <a:ext cx="10264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𝑻𝑷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025" y="203486"/>
                <a:ext cx="1026435" cy="338554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626599" y="2762628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99" y="2762628"/>
                <a:ext cx="882165" cy="33855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615923" y="2417576"/>
                <a:ext cx="10617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23" y="2417576"/>
                <a:ext cx="1061701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593296" y="2417269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296" y="2417269"/>
                <a:ext cx="365806" cy="338554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598296" y="2742042"/>
                <a:ext cx="3658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296" y="2742042"/>
                <a:ext cx="365805" cy="338554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36221" y="2402187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221" y="2402187"/>
                <a:ext cx="365806" cy="338554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957653" y="2731461"/>
                <a:ext cx="3658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53" y="2731461"/>
                <a:ext cx="365805" cy="33855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684870" y="3376685"/>
                <a:ext cx="10617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𝒔𝒕𝒆𝒑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0" y="3376685"/>
                <a:ext cx="1061701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684870" y="3723467"/>
                <a:ext cx="9913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0" y="3723467"/>
                <a:ext cx="991362" cy="338554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781198" y="3376685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98" y="3376685"/>
                <a:ext cx="365806" cy="338554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781199" y="3713596"/>
                <a:ext cx="4892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99" y="3713596"/>
                <a:ext cx="489236" cy="338554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267406" y="3376685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06" y="3376685"/>
                <a:ext cx="365806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7279380" y="3723467"/>
                <a:ext cx="3658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380" y="3723467"/>
                <a:ext cx="365806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17" y="4360656"/>
            <a:ext cx="463729" cy="38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300686" y="4231217"/>
                <a:ext cx="8821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𝑺𝑭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686" y="4231217"/>
                <a:ext cx="88216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290267" y="4514046"/>
                <a:ext cx="9030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𝑻𝑷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67" y="4514046"/>
                <a:ext cx="903004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8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5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4263" y="126237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49556" r="53630" b="1020"/>
          <a:stretch/>
        </p:blipFill>
        <p:spPr>
          <a:xfrm>
            <a:off x="4452094" y="1239977"/>
            <a:ext cx="4427940" cy="15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1" grpId="0" animBg="1"/>
      <p:bldP spid="63" grpId="0" animBg="1"/>
      <p:bldP spid="65" grpId="0" animBg="1"/>
      <p:bldP spid="67" grpId="0"/>
      <p:bldP spid="68" grpId="0"/>
      <p:bldP spid="69" grpId="0" animBg="1"/>
      <p:bldP spid="70" grpId="0"/>
      <p:bldP spid="71" grpId="0" animBg="1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/>
      <p:bldP spid="81" grpId="0"/>
      <p:bldP spid="82" grpId="0"/>
      <p:bldP spid="83" grpId="0" animBg="1"/>
      <p:bldP spid="84" grpId="0"/>
      <p:bldP spid="86" grpId="0" animBg="1"/>
      <p:bldP spid="87" grpId="0" animBg="1"/>
      <p:bldP spid="88" grpId="0" animBg="1"/>
      <p:bldP spid="89" grpId="0"/>
      <p:bldP spid="90" grpId="0"/>
      <p:bldP spid="9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/>
      <p:bldP spid="16" grpId="0" animBg="1"/>
      <p:bldP spid="18" grpId="0" animBg="1"/>
      <p:bldP spid="19" grpId="0" animBg="1"/>
      <p:bldP spid="21" grpId="0" animBg="1"/>
      <p:bldP spid="23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/>
      <p:bldP spid="4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3: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nip Diagonal Corner Rectangle 14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>
              <a:alpha val="9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5" grpId="0" animBg="1"/>
      <p:bldP spid="16" grpId="0"/>
      <p:bldP spid="17" grpId="0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4: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5: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PCB design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1" y="1493135"/>
            <a:ext cx="1440251" cy="1076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9" y="2569581"/>
            <a:ext cx="1445293" cy="1435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72" y="1886676"/>
            <a:ext cx="1742327" cy="1435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73" y="1239977"/>
            <a:ext cx="1817364" cy="125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37" y="1257588"/>
            <a:ext cx="1694120" cy="2252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93" y="2498152"/>
            <a:ext cx="1617924" cy="2157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0" y="2040937"/>
            <a:ext cx="4178998" cy="23506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37" y="2040937"/>
            <a:ext cx="3255380" cy="24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PLATFORM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3318835" y="1630784"/>
            <a:ext cx="2206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https://www.chirpstack.io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59" y="2525167"/>
            <a:ext cx="3916768" cy="7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We will continue 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732626" y="1708394"/>
            <a:ext cx="184460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418157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Energy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consumption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338667" y="170867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Delay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397923" y="170839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Interference Analyze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4127231" y="1708394"/>
            <a:ext cx="1686651" cy="3284700"/>
            <a:chOff x="5632319" y="1189775"/>
            <a:chExt cx="344002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9" y="1189775"/>
              <a:ext cx="3305701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Network model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632319" y="1858775"/>
              <a:ext cx="344002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Channel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Network </a:t>
              </a: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components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Applications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-US"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System model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5409362" y="1707818"/>
            <a:ext cx="2144256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Deep Analyze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related 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51" y="3322967"/>
            <a:ext cx="528015" cy="52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26" y="1513353"/>
            <a:ext cx="751533" cy="751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15" y="3189618"/>
            <a:ext cx="661364" cy="66136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032588" y="1794293"/>
            <a:ext cx="1117600" cy="399627"/>
          </a:xfrm>
          <a:prstGeom prst="roundRect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Inria Sans" panose="020B0604020202020204" charset="0"/>
              </a:rPr>
              <a:t>Simulation core</a:t>
            </a:r>
            <a:endParaRPr lang="en-US" sz="1000" dirty="0">
              <a:latin typeface="Inria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78" y="1483358"/>
            <a:ext cx="257490" cy="2574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83" y="1483358"/>
            <a:ext cx="257490" cy="257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89" y="1483358"/>
            <a:ext cx="257490" cy="2574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700532" y="2239492"/>
            <a:ext cx="13547" cy="83730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25162" y="2264886"/>
            <a:ext cx="19504" cy="797785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50188" y="1889119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150188" y="199410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150188" y="2075386"/>
            <a:ext cx="206650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" idx="3"/>
          </p:cNvCxnSpPr>
          <p:nvPr/>
        </p:nvCxnSpPr>
        <p:spPr>
          <a:xfrm flipH="1">
            <a:off x="4097866" y="3586974"/>
            <a:ext cx="1062212" cy="1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27794" y="3789433"/>
            <a:ext cx="1089201" cy="0"/>
          </a:xfrm>
          <a:prstGeom prst="straightConnector1">
            <a:avLst/>
          </a:prstGeom>
          <a:ln w="19050">
            <a:solidFill>
              <a:srgbClr val="A7F5B8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38" y="1513353"/>
            <a:ext cx="528015" cy="52801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2735" y="2120517"/>
            <a:ext cx="1689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of this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</a:t>
            </a:r>
            <a:endParaRPr lang="en-US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735" y="2425509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Other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lab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2735" y="2733286"/>
            <a:ext cx="414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Students from other laboratories around the world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32734" y="3040900"/>
            <a:ext cx="185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Industrial companies </a:t>
            </a:r>
          </a:p>
        </p:txBody>
      </p:sp>
    </p:spTree>
    <p:extLst>
      <p:ext uri="{BB962C8B-B14F-4D97-AF65-F5344CB8AC3E}">
        <p14:creationId xmlns:p14="http://schemas.microsoft.com/office/powerpoint/2010/main" val="34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2411307" y="1819737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Deep recognition of the LoRa network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11307" y="238692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Design flowchart of the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algorithms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11307" y="2954109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Write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Pseudo code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1307" y="3521295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Architecture and module Design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70854" y="1673565"/>
            <a:ext cx="2079412" cy="3023547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5296" y="4697113"/>
            <a:ext cx="144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Technical team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8489" y="1673565"/>
            <a:ext cx="2079412" cy="3023546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68942" y="1819736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68942" y="2386922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068942" y="2954108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68942" y="3521294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411307" y="4059893"/>
            <a:ext cx="1598506" cy="5080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68942" y="4067495"/>
            <a:ext cx="1598506" cy="508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…….</a:t>
            </a:r>
            <a:endParaRPr lang="en-US" sz="12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8604" y="4715519"/>
            <a:ext cx="279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Analysis, marketing, management team</a:t>
            </a:r>
          </a:p>
        </p:txBody>
      </p:sp>
    </p:spTree>
    <p:extLst>
      <p:ext uri="{BB962C8B-B14F-4D97-AF65-F5344CB8AC3E}">
        <p14:creationId xmlns:p14="http://schemas.microsoft.com/office/powerpoint/2010/main" val="2963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Simulation set up</a:t>
            </a: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785258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Platform discrete time simulation</a:t>
            </a:r>
          </a:p>
        </p:txBody>
      </p:sp>
      <p:sp>
        <p:nvSpPr>
          <p:cNvPr id="18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simulation is a technique whereby a software program models the behavior of a network by calculating the interaction between the different network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entities.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267;p19"/>
          <p:cNvSpPr txBox="1">
            <a:spLocks/>
          </p:cNvSpPr>
          <p:nvPr/>
        </p:nvSpPr>
        <p:spPr>
          <a:xfrm>
            <a:off x="1201445" y="2004998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Discrete model: the state variables change only at a countable number of points in time. These points in time are the ones at which the event occurs/change in state.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30487" y="2764060"/>
            <a:ext cx="2520164" cy="942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Inria Sans" panose="020B0604020202020204" charset="0"/>
              </a:rPr>
              <a:t>Network Model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785258" y="3774866"/>
            <a:ext cx="620485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State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81944" y="3774866"/>
            <a:ext cx="67491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Clock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38623" y="3774866"/>
            <a:ext cx="1066799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Events list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85258" y="4170929"/>
            <a:ext cx="2520164" cy="3273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Random-number generators</a:t>
            </a:r>
            <a:endParaRPr lang="en-US" sz="18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Platform discrete </a:t>
            </a:r>
            <a:r>
              <a:rPr lang="en-US" dirty="0">
                <a:latin typeface="Inria Sans" panose="020B0604020202020204" charset="0"/>
              </a:rPr>
              <a:t>time </a:t>
            </a:r>
            <a:r>
              <a:rPr lang="en-US" dirty="0" smtClean="0">
                <a:latin typeface="Inria Sans" panose="020B0604020202020204" charset="0"/>
              </a:rPr>
              <a:t>simulation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87719" y="1513528"/>
            <a:ext cx="1598506" cy="7289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2060"/>
                </a:solidFill>
                <a:latin typeface="Inria Sans" panose="020B0604020202020204" charset="0"/>
              </a:rPr>
              <a:t>NS-3</a:t>
            </a:r>
            <a:endParaRPr lang="en-US" sz="16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87719" y="2345842"/>
            <a:ext cx="1598506" cy="6912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Inria Sans" panose="020B0604020202020204" charset="0"/>
              </a:rPr>
              <a:t>OMNET++</a:t>
            </a:r>
            <a:endParaRPr lang="en-US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7719" y="3140500"/>
            <a:ext cx="1598506" cy="658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Inria Sans" panose="020B0604020202020204" charset="0"/>
              </a:rPr>
              <a:t>SimPy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96777" y="1513527"/>
            <a:ext cx="4493136" cy="72892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goal of the ns-3 project is to develop a free and open source simulation environment suitable for networking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research</a:t>
            </a:r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. C++ (core) and Python (bindings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).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96776" y="2345841"/>
            <a:ext cx="4493137" cy="69127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The OMNeT++ simulation kernel is standard C++, and runs basically on all platforms where a modern C++ compiler is available. The Simulation IDE requires Windows, Linux, or macOS.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96776" y="3140498"/>
            <a:ext cx="4493137" cy="65861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002060"/>
                </a:solidFill>
                <a:latin typeface="Inria Sans" panose="020B0604020202020204" charset="0"/>
              </a:rPr>
              <a:t>SimPy is a process-based discrete-event simulation framework based on standard Python. Its event dispatcher is based on Python's generators </a:t>
            </a:r>
            <a:r>
              <a:rPr lang="en-US" sz="1200" dirty="0" smtClean="0">
                <a:solidFill>
                  <a:srgbClr val="002060"/>
                </a:solidFill>
                <a:latin typeface="Inria Sans" panose="020B0604020202020204" charset="0"/>
              </a:rPr>
              <a:t>.</a:t>
            </a:r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00464" y="1513527"/>
            <a:ext cx="2564721" cy="72892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100" dirty="0">
              <a:solidFill>
                <a:srgbClr val="002060"/>
              </a:solidFill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LoRa Networks for Dense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253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“LoRa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LoRa™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endParaRPr lang="en-US" sz="1100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WIRELESS NETWORKING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DEVELOPING WORLD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53610</TotalTime>
  <Words>4839</Words>
  <Application>Microsoft Office PowerPoint</Application>
  <PresentationFormat>On-screen Show (16:9)</PresentationFormat>
  <Paragraphs>1040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Saira Semi Condensed</vt:lpstr>
      <vt:lpstr>Saira SemiCondensed Medium</vt:lpstr>
      <vt:lpstr>Cambria</vt:lpstr>
      <vt:lpstr>Titillium Web</vt:lpstr>
      <vt:lpstr>Arial</vt:lpstr>
      <vt:lpstr>Cambria Math</vt:lpstr>
      <vt:lpstr>B Nazanin</vt:lpstr>
      <vt:lpstr>Monotype Corsiva</vt:lpstr>
      <vt:lpstr>Inria Sans</vt:lpstr>
      <vt:lpstr>Inria Sans Light</vt:lpstr>
      <vt:lpstr>Times New Roman</vt:lpstr>
      <vt:lpstr>Wingdings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Decibel</vt:lpstr>
      <vt:lpstr>Decibel</vt:lpstr>
      <vt:lpstr>Decibel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ADR</vt:lpstr>
      <vt:lpstr>ADR</vt:lpstr>
      <vt:lpstr>ADR</vt:lpstr>
      <vt:lpstr>ALOHA protocol 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PCB design</vt:lpstr>
      <vt:lpstr>PLATFORM</vt:lpstr>
      <vt:lpstr>We will continue </vt:lpstr>
      <vt:lpstr>Simulation set up</vt:lpstr>
      <vt:lpstr>Simulation set up</vt:lpstr>
      <vt:lpstr>Simulation set up</vt:lpstr>
      <vt:lpstr>Platform discrete time simulation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749</cp:revision>
  <dcterms:modified xsi:type="dcterms:W3CDTF">2021-05-24T16:36:48Z</dcterms:modified>
</cp:coreProperties>
</file>